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18B81D18-657E-4074-BED5-93D0DF145F4C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98C301DD-241E-40DB-A15A-72539AD6A112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84CAAA82-4D32-453E-AC4D-FF4592255261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2</a:t>
            </a:fld>
            <a:endParaRPr lang="pt-BR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BAD2EE0F-77C3-4F41-8F39-D82C3385BE5E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11</a:t>
            </a:fld>
            <a:endParaRPr lang="pt-BR" smtClean="0"/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9CF22EB6-75F7-40AD-A867-D778EB6D9026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12</a:t>
            </a:fld>
            <a:endParaRPr lang="pt-BR" smtClean="0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DBFE61C8-C19B-41EA-8BAD-250BA98ADEED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13</a:t>
            </a:fld>
            <a:endParaRPr lang="pt-BR" smtClean="0"/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9BCC7268-3EB4-4C52-9536-17C9077AC8A5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14</a:t>
            </a:fld>
            <a:endParaRPr lang="pt-BR" smtClean="0"/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3D7CF860-FB9D-4E6C-97BA-A9FA07E0ED42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15</a:t>
            </a:fld>
            <a:endParaRPr lang="pt-BR" smtClean="0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C533CBA9-0C52-4479-8789-3E73B95DE6D1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16</a:t>
            </a:fld>
            <a:endParaRPr lang="pt-BR" smtClean="0"/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A7791319-A198-4F2A-AA22-229DB6C10C7A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3</a:t>
            </a:fld>
            <a:endParaRPr lang="pt-BR" smtClean="0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908429D5-237D-493C-BC09-1D0CC0C8794A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4</a:t>
            </a:fld>
            <a:endParaRPr lang="pt-BR" smtClean="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3FDDAFEB-407B-448A-8703-D4CB8FB4C3FE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5</a:t>
            </a:fld>
            <a:endParaRPr lang="pt-BR" smtClean="0"/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F41543D9-D643-4CE6-A122-4F77EE533D62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6</a:t>
            </a:fld>
            <a:endParaRPr lang="pt-BR" smtClean="0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153916AB-0330-49ED-A306-95AA5CE146FF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7</a:t>
            </a:fld>
            <a:endParaRPr lang="pt-BR" smtClean="0"/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D460B029-2E05-41AE-B836-37801146ABB6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8</a:t>
            </a:fld>
            <a:endParaRPr lang="pt-BR" smtClean="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8E41CE79-DC77-43D4-9DD4-97349B9A8D0C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9</a:t>
            </a:fld>
            <a:endParaRPr lang="pt-BR" smtClean="0"/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tabLst>
                <a:tab pos="687388" algn="l"/>
                <a:tab pos="1374775" algn="l"/>
                <a:tab pos="2062163" algn="l"/>
                <a:tab pos="2749550" algn="l"/>
              </a:tabLst>
            </a:pPr>
            <a:fld id="{855CD783-21BA-49CB-B7AE-A62064CEC25F}" type="slidenum">
              <a:rPr lang="pt-BR" smtClean="0"/>
              <a:pPr>
                <a:tabLst>
                  <a:tab pos="687388" algn="l"/>
                  <a:tab pos="1374775" algn="l"/>
                  <a:tab pos="2062163" algn="l"/>
                  <a:tab pos="2749550" algn="l"/>
                </a:tabLst>
              </a:pPr>
              <a:t>10</a:t>
            </a:fld>
            <a:endParaRPr lang="pt-BR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77875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4837" cy="4606925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pt-BR" dirty="0" smtClean="0"/>
              <a:t>TE055 – Teoria de Sistemas Lineares de Controle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4500562" y="5786454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err="1" smtClean="0">
                <a:solidFill>
                  <a:schemeClr val="accent4">
                    <a:lumMod val="75000"/>
                  </a:schemeClr>
                </a:solidFill>
              </a:rPr>
              <a:t>Profª</a:t>
            </a:r>
            <a:r>
              <a:rPr lang="pt-BR" baseline="0" dirty="0" smtClean="0">
                <a:solidFill>
                  <a:schemeClr val="accent4">
                    <a:lumMod val="75000"/>
                  </a:schemeClr>
                </a:solidFill>
              </a:rPr>
              <a:t>  Juliana L. M. </a:t>
            </a:r>
            <a:r>
              <a:rPr lang="pt-BR" baseline="0" dirty="0" err="1" smtClean="0">
                <a:solidFill>
                  <a:schemeClr val="accent4">
                    <a:lumMod val="75000"/>
                  </a:schemeClr>
                </a:solidFill>
              </a:rPr>
              <a:t>Iamamura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4385" name="Picture 1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1835" y="357166"/>
            <a:ext cx="2500330" cy="1638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  <a:latin typeface="+mj-lt"/>
                <a:cs typeface="Calibri Light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accent4">
                    <a:lumMod val="50000"/>
                  </a:schemeClr>
                </a:solidFill>
                <a:latin typeface="Calibri Light" pitchFamily="34" charset="0"/>
                <a:cs typeface="Calibri Light" pitchFamily="34" charset="0"/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  <a:latin typeface="Calibri Light" pitchFamily="34" charset="0"/>
                <a:cs typeface="Calibri Light" pitchFamily="34" charset="0"/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  <a:latin typeface="Calibri Light" pitchFamily="34" charset="0"/>
                <a:cs typeface="Calibri Light" pitchFamily="34" charset="0"/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  <a:latin typeface="Calibri Light" pitchFamily="34" charset="0"/>
                <a:cs typeface="Calibri Light" pitchFamily="34" charset="0"/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  <a:latin typeface="Calibri Light" pitchFamily="34" charset="0"/>
                <a:cs typeface="Calibri Light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oleObject" Target="../embeddings/oleObject28.bin"/><Relationship Id="rId18" Type="http://schemas.openxmlformats.org/officeDocument/2006/relationships/oleObject" Target="../embeddings/oleObject33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7.bin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3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Relationship Id="rId14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TE055</a:t>
            </a:r>
            <a:endParaRPr lang="fr-F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Propriedades básicas dos sistemas realimentados</a:t>
            </a:r>
            <a:endParaRPr lang="pt-B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Sensibilidade paramétrica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Os parâmetros do sistemas podem sofrer alterações devido ao desgaste, mudanças nas condições de operação (pressão, temperatura, sobretensões...).</a:t>
            </a:r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Na realidade os parâmetros não correspondem exatamente aos do modelo.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 bwMode="auto">
          <a:xfrm>
            <a:off x="3340800" y="3493807"/>
            <a:ext cx="2073600" cy="123133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2945" tIns="41473" rIns="82945" bIns="41473"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  <p:sp>
        <p:nvSpPr>
          <p:cNvPr id="12292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Sensibilidade paramétrica</a:t>
            </a: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Pode-se </a:t>
            </a:r>
            <a:r>
              <a:rPr lang="pt-BR" dirty="0" smtClean="0"/>
              <a:t>calcular a sensibilidade do ganho T em relação ao parâmetro P, em regime permanente, da seguinte forma:</a:t>
            </a:r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3591360" y="3715590"/>
          <a:ext cx="1533600" cy="790643"/>
        </p:xfrm>
        <a:graphic>
          <a:graphicData uri="http://schemas.openxmlformats.org/presentationml/2006/ole">
            <p:oleObj spid="_x0000_s140290" name="Equação" r:id="rId4" imgW="1691280" imgH="87228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Erro em regime permanente</a:t>
            </a:r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Sinal do erro:</a:t>
            </a:r>
          </a:p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Erro </a:t>
            </a:r>
            <a:r>
              <a:rPr lang="pt-BR" dirty="0" smtClean="0"/>
              <a:t>em regime permanente:</a:t>
            </a:r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sz="900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1285852" y="4262176"/>
          <a:ext cx="2681824" cy="571504"/>
        </p:xfrm>
        <a:graphic>
          <a:graphicData uri="http://schemas.openxmlformats.org/presentationml/2006/ole">
            <p:oleObj spid="_x0000_s141314" name="Equação" r:id="rId4" imgW="2323800" imgH="495000" progId="Equation.3">
              <p:embed/>
            </p:oleObj>
          </a:graphicData>
        </a:graphic>
      </p:graphicFrame>
      <p:graphicFrame>
        <p:nvGraphicFramePr>
          <p:cNvPr id="141318" name="Object 3"/>
          <p:cNvGraphicFramePr>
            <a:graphicFrameLocks noChangeAspect="1"/>
          </p:cNvGraphicFramePr>
          <p:nvPr/>
        </p:nvGraphicFramePr>
        <p:xfrm>
          <a:off x="1285852" y="2285992"/>
          <a:ext cx="2306363" cy="444491"/>
        </p:xfrm>
        <a:graphic>
          <a:graphicData uri="http://schemas.openxmlformats.org/presentationml/2006/ole">
            <p:oleObj spid="_x0000_s141318" name="Equação" r:id="rId5" imgW="1777680" imgH="342720" progId="Equation.3">
              <p:embed/>
            </p:oleObj>
          </a:graphicData>
        </a:graphic>
      </p:graphicFrame>
      <p:graphicFrame>
        <p:nvGraphicFramePr>
          <p:cNvPr id="141319" name="Object 3"/>
          <p:cNvGraphicFramePr>
            <a:graphicFrameLocks noChangeAspect="1"/>
          </p:cNvGraphicFramePr>
          <p:nvPr/>
        </p:nvGraphicFramePr>
        <p:xfrm>
          <a:off x="1285852" y="5249606"/>
          <a:ext cx="1839903" cy="608286"/>
        </p:xfrm>
        <a:graphic>
          <a:graphicData uri="http://schemas.openxmlformats.org/presentationml/2006/ole">
            <p:oleObj spid="_x0000_s141319" name="Equação" r:id="rId6" imgW="1498320" imgH="4950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Erro em regime permanente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Referência: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28728" y="3929066"/>
          <a:ext cx="5443238" cy="18802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21619"/>
                <a:gridCol w="2721619"/>
              </a:tblGrid>
              <a:tr h="470065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k </a:t>
                      </a:r>
                      <a:r>
                        <a:rPr lang="pt-BR" sz="2500" b="0" dirty="0" smtClean="0"/>
                        <a:t>(grau)</a:t>
                      </a:r>
                      <a:endParaRPr lang="fr-FR" sz="2500" b="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Entrada:</a:t>
                      </a:r>
                      <a:endParaRPr lang="fr-FR" sz="2500" dirty="0"/>
                    </a:p>
                  </a:txBody>
                  <a:tcPr marL="82944" marR="82944" marT="41476" marB="41476"/>
                </a:tc>
              </a:tr>
              <a:tr h="470065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fr-FR" sz="25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degrau</a:t>
                      </a:r>
                      <a:endParaRPr lang="fr-FR" sz="25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/>
                </a:tc>
              </a:tr>
              <a:tr h="470065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fr-FR" sz="25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rampa</a:t>
                      </a:r>
                      <a:endParaRPr lang="fr-FR" sz="25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/>
                </a:tc>
              </a:tr>
              <a:tr h="470065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fr-FR" sz="25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parábola</a:t>
                      </a:r>
                      <a:endParaRPr lang="fr-FR" sz="25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1135055" y="2392356"/>
          <a:ext cx="1112838" cy="904875"/>
        </p:xfrm>
        <a:graphic>
          <a:graphicData uri="http://schemas.openxmlformats.org/presentationml/2006/ole">
            <p:oleObj spid="_x0000_s142340" name="Equação" r:id="rId4" imgW="952200" imgH="774360" progId="Equation.3">
              <p:embed/>
            </p:oleObj>
          </a:graphicData>
        </a:graphic>
      </p:graphicFrame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3500430" y="2428868"/>
          <a:ext cx="1384300" cy="830263"/>
        </p:xfrm>
        <a:graphic>
          <a:graphicData uri="http://schemas.openxmlformats.org/presentationml/2006/ole">
            <p:oleObj spid="_x0000_s142341" name="Equação" r:id="rId5" imgW="1206360" imgH="723600" progId="Equation.3">
              <p:embed/>
            </p:oleObj>
          </a:graphicData>
        </a:graphic>
      </p:graphicFrame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6137268" y="2654293"/>
          <a:ext cx="1406525" cy="379413"/>
        </p:xfrm>
        <a:graphic>
          <a:graphicData uri="http://schemas.openxmlformats.org/presentationml/2006/ole">
            <p:oleObj spid="_x0000_s142342" name="Equação" r:id="rId6" imgW="1218960" imgH="33012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Erro em regime permanente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Sistemas </a:t>
            </a:r>
            <a:r>
              <a:rPr lang="pt-BR" dirty="0" smtClean="0"/>
              <a:t>estáveis podem ser classificados por tipos em relação às entradas de referência e/ou perturbação.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Erro em regime permanente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>
            <a:normAutofit/>
          </a:bodyPr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Sistemas do tipo 0, 1, 2 </a:t>
            </a:r>
            <a:r>
              <a:rPr lang="pt-BR" dirty="0" smtClean="0">
                <a:latin typeface="Calibri Light"/>
                <a:cs typeface="Calibri Light"/>
                <a:sym typeface="Wingdings" pitchFamily="2" charset="2"/>
              </a:rPr>
              <a:t>geram um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/>
              <a:t>erro </a:t>
            </a:r>
            <a:r>
              <a:rPr lang="pt-BR" dirty="0" smtClean="0"/>
              <a:t>constante para polinômios de entrada de graus 0, 1, 2, </a:t>
            </a:r>
            <a:r>
              <a:rPr lang="pt-BR" dirty="0" smtClean="0"/>
              <a:t>respectivamente.</a:t>
            </a:r>
          </a:p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783372" lvl="1" indent="-293764">
              <a:lnSpc>
                <a:spcPct val="117000"/>
              </a:lnSpc>
              <a:buClr>
                <a:srgbClr val="000080"/>
              </a:buClr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Tipo 0 →  r(t) = degrau unitário</a:t>
            </a:r>
          </a:p>
          <a:p>
            <a:pPr marL="783372" lvl="1" indent="-293764">
              <a:lnSpc>
                <a:spcPct val="117000"/>
              </a:lnSpc>
              <a:buClr>
                <a:srgbClr val="000080"/>
              </a:buClr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Tipo 1 →  r(t) = rampa unitária</a:t>
            </a:r>
          </a:p>
          <a:p>
            <a:pPr marL="783372" lvl="1" indent="-293764">
              <a:lnSpc>
                <a:spcPct val="117000"/>
              </a:lnSpc>
              <a:buClr>
                <a:srgbClr val="000080"/>
              </a:buClr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Tipo 2 →  r(t) = parábola </a:t>
            </a:r>
            <a:r>
              <a:rPr lang="pt-BR" dirty="0" smtClean="0"/>
              <a:t>unitária</a:t>
            </a:r>
            <a:endParaRPr lang="pt-B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Erro em regime </a:t>
            </a:r>
            <a:r>
              <a:rPr lang="pt-BR" sz="3800" dirty="0" smtClean="0"/>
              <a:t>permanente para sistemas com realimentação unitária</a:t>
            </a:r>
            <a:endParaRPr lang="pt-BR" sz="38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89601" y="1614410"/>
          <a:ext cx="8514626" cy="44717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54528"/>
                <a:gridCol w="657964"/>
                <a:gridCol w="671596"/>
                <a:gridCol w="1976846"/>
                <a:gridCol w="1976846"/>
                <a:gridCol w="1976846"/>
              </a:tblGrid>
              <a:tr h="899664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Entrada</a:t>
                      </a:r>
                      <a:endParaRPr lang="fr-FR" sz="2200" dirty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r(t) </a:t>
                      </a:r>
                      <a:endParaRPr lang="fr-FR" sz="2200" dirty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R(s)</a:t>
                      </a:r>
                      <a:endParaRPr lang="fr-FR" sz="2200" dirty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err="1" smtClean="0"/>
                        <a:t>e</a:t>
                      </a:r>
                      <a:r>
                        <a:rPr lang="pt-BR" sz="2200" baseline="-25000" dirty="0" err="1" smtClean="0"/>
                        <a:t>rp</a:t>
                      </a:r>
                      <a:r>
                        <a:rPr lang="pt-BR" sz="2200" baseline="0" dirty="0" smtClean="0"/>
                        <a:t> p/ sistema tipo 0</a:t>
                      </a:r>
                      <a:endParaRPr lang="fr-FR" sz="2200" b="1" dirty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err="1" smtClean="0"/>
                        <a:t>e</a:t>
                      </a:r>
                      <a:r>
                        <a:rPr lang="pt-BR" sz="2200" baseline="-25000" dirty="0" err="1" smtClean="0"/>
                        <a:t>rp</a:t>
                      </a:r>
                      <a:r>
                        <a:rPr lang="pt-BR" sz="2200" baseline="0" dirty="0" smtClean="0"/>
                        <a:t> p/ sistema tipo 1</a:t>
                      </a:r>
                      <a:endParaRPr lang="fr-FR" sz="2200" dirty="0" smtClean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err="1" smtClean="0"/>
                        <a:t>e</a:t>
                      </a:r>
                      <a:r>
                        <a:rPr lang="pt-BR" sz="2200" baseline="-25000" dirty="0" err="1" smtClean="0"/>
                        <a:t>rp</a:t>
                      </a:r>
                      <a:r>
                        <a:rPr lang="pt-BR" sz="2200" baseline="0" dirty="0" smtClean="0"/>
                        <a:t> p/ sistema tipo 2</a:t>
                      </a:r>
                      <a:endParaRPr lang="fr-FR" sz="2200" dirty="0" smtClean="0"/>
                    </a:p>
                  </a:txBody>
                  <a:tcPr marL="82944" marR="82944" marT="41476" marB="41476" anchor="ctr"/>
                </a:tc>
              </a:tr>
              <a:tr h="1190679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Degrau</a:t>
                      </a:r>
                      <a:endParaRPr lang="fr-FR" sz="2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200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</a:tr>
              <a:tr h="1190679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Rampa</a:t>
                      </a:r>
                      <a:endParaRPr lang="fr-FR" sz="2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baseline="300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</a:tr>
              <a:tr h="1190679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Parábola</a:t>
                      </a:r>
                      <a:endParaRPr lang="fr-FR" sz="2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baseline="300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</a:tr>
            </a:tbl>
          </a:graphicData>
        </a:graphic>
      </p:graphicFrame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656160" y="2677242"/>
          <a:ext cx="806400" cy="841048"/>
        </p:xfrm>
        <a:graphic>
          <a:graphicData uri="http://schemas.openxmlformats.org/presentationml/2006/ole">
            <p:oleObj spid="_x0000_s143362" name="Equação" r:id="rId4" imgW="888840" imgH="92700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633760" y="2729087"/>
          <a:ext cx="195840" cy="737357"/>
        </p:xfrm>
        <a:graphic>
          <a:graphicData uri="http://schemas.openxmlformats.org/presentationml/2006/ole">
            <p:oleObj spid="_x0000_s143363" name="Equação" r:id="rId5" imgW="215640" imgH="81252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2576160" y="3967617"/>
          <a:ext cx="311040" cy="737357"/>
        </p:xfrm>
        <a:graphic>
          <a:graphicData uri="http://schemas.openxmlformats.org/presentationml/2006/ole">
            <p:oleObj spid="_x0000_s143364" name="Equação" r:id="rId6" imgW="342720" imgH="81252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2581920" y="5119738"/>
          <a:ext cx="299520" cy="737357"/>
        </p:xfrm>
        <a:graphic>
          <a:graphicData uri="http://schemas.openxmlformats.org/presentationml/2006/ole">
            <p:oleObj spid="_x0000_s143365" name="Equação" r:id="rId7" imgW="330120" imgH="81252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742720" y="3933053"/>
          <a:ext cx="391680" cy="806485"/>
        </p:xfrm>
        <a:graphic>
          <a:graphicData uri="http://schemas.openxmlformats.org/presentationml/2006/ole">
            <p:oleObj spid="_x0000_s143366" name="Equação" r:id="rId8" imgW="431640" imgH="88884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7732800" y="5085174"/>
          <a:ext cx="403200" cy="806485"/>
        </p:xfrm>
        <a:graphic>
          <a:graphicData uri="http://schemas.openxmlformats.org/presentationml/2006/ole">
            <p:oleObj spid="_x0000_s143367" name="Equação" r:id="rId9" imgW="444240" imgH="88884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5846400" y="2959511"/>
          <a:ext cx="184320" cy="276509"/>
        </p:xfrm>
        <a:graphic>
          <a:graphicData uri="http://schemas.openxmlformats.org/presentationml/2006/ole">
            <p:oleObj spid="_x0000_s143368" name="Equação" r:id="rId10" imgW="203040" imgH="30456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7842240" y="2959511"/>
          <a:ext cx="184320" cy="276509"/>
        </p:xfrm>
        <a:graphic>
          <a:graphicData uri="http://schemas.openxmlformats.org/presentationml/2006/ole">
            <p:oleObj spid="_x0000_s143369" name="Equação" r:id="rId11" imgW="203040" imgH="304560" progId="Equation.3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7842240" y="4198041"/>
          <a:ext cx="184320" cy="276509"/>
        </p:xfrm>
        <a:graphic>
          <a:graphicData uri="http://schemas.openxmlformats.org/presentationml/2006/ole">
            <p:oleObj spid="_x0000_s143370" name="Equação" r:id="rId12" imgW="203040" imgH="304560" progId="Equation.3">
              <p:embed/>
            </p:oleObj>
          </a:graphicData>
        </a:graphic>
      </p:graphicFrame>
      <p:graphicFrame>
        <p:nvGraphicFramePr>
          <p:cNvPr id="15371" name="Object 14"/>
          <p:cNvGraphicFramePr>
            <a:graphicFrameLocks noChangeAspect="1"/>
          </p:cNvGraphicFramePr>
          <p:nvPr/>
        </p:nvGraphicFramePr>
        <p:xfrm>
          <a:off x="1972800" y="2965272"/>
          <a:ext cx="126720" cy="264988"/>
        </p:xfrm>
        <a:graphic>
          <a:graphicData uri="http://schemas.openxmlformats.org/presentationml/2006/ole">
            <p:oleObj spid="_x0000_s143371" name="Equação" r:id="rId13" imgW="139680" imgH="291960" progId="Equation.3">
              <p:embed/>
            </p:oleObj>
          </a:graphicData>
        </a:graphic>
      </p:graphicFrame>
      <p:graphicFrame>
        <p:nvGraphicFramePr>
          <p:cNvPr id="15372" name="Object 15"/>
          <p:cNvGraphicFramePr>
            <a:graphicFrameLocks noChangeAspect="1"/>
          </p:cNvGraphicFramePr>
          <p:nvPr/>
        </p:nvGraphicFramePr>
        <p:xfrm>
          <a:off x="1972800" y="4215323"/>
          <a:ext cx="126720" cy="241945"/>
        </p:xfrm>
        <a:graphic>
          <a:graphicData uri="http://schemas.openxmlformats.org/presentationml/2006/ole">
            <p:oleObj spid="_x0000_s143372" name="Equação" r:id="rId14" imgW="139680" imgH="266400" progId="Equation.3">
              <p:embed/>
            </p:oleObj>
          </a:graphicData>
        </a:graphic>
      </p:graphicFrame>
      <p:graphicFrame>
        <p:nvGraphicFramePr>
          <p:cNvPr id="15373" name="Object 16"/>
          <p:cNvGraphicFramePr>
            <a:graphicFrameLocks noChangeAspect="1"/>
          </p:cNvGraphicFramePr>
          <p:nvPr/>
        </p:nvGraphicFramePr>
        <p:xfrm>
          <a:off x="1897920" y="5113977"/>
          <a:ext cx="276480" cy="748879"/>
        </p:xfrm>
        <a:graphic>
          <a:graphicData uri="http://schemas.openxmlformats.org/presentationml/2006/ole">
            <p:oleObj spid="_x0000_s143373" name="Equação" r:id="rId15" imgW="304560" imgH="825480" progId="Equation.3">
              <p:embed/>
            </p:oleObj>
          </a:graphicData>
        </a:graphic>
      </p:graphicFrame>
      <p:graphicFrame>
        <p:nvGraphicFramePr>
          <p:cNvPr id="15374" name="Object 8"/>
          <p:cNvGraphicFramePr>
            <a:graphicFrameLocks noChangeAspect="1"/>
          </p:cNvGraphicFramePr>
          <p:nvPr/>
        </p:nvGraphicFramePr>
        <p:xfrm>
          <a:off x="3932640" y="4244126"/>
          <a:ext cx="253440" cy="184339"/>
        </p:xfrm>
        <a:graphic>
          <a:graphicData uri="http://schemas.openxmlformats.org/presentationml/2006/ole">
            <p:oleObj spid="_x0000_s143374" name="Equação" r:id="rId16" imgW="279360" imgH="203040" progId="Equation.3">
              <p:embed/>
            </p:oleObj>
          </a:graphicData>
        </a:graphic>
      </p:graphicFrame>
      <p:graphicFrame>
        <p:nvGraphicFramePr>
          <p:cNvPr id="15375" name="Object 8"/>
          <p:cNvGraphicFramePr>
            <a:graphicFrameLocks noChangeAspect="1"/>
          </p:cNvGraphicFramePr>
          <p:nvPr/>
        </p:nvGraphicFramePr>
        <p:xfrm>
          <a:off x="3932640" y="5396247"/>
          <a:ext cx="253440" cy="184339"/>
        </p:xfrm>
        <a:graphic>
          <a:graphicData uri="http://schemas.openxmlformats.org/presentationml/2006/ole">
            <p:oleObj spid="_x0000_s143375" name="Equação" r:id="rId17" imgW="279360" imgH="203040" progId="Equation.3">
              <p:embed/>
            </p:oleObj>
          </a:graphicData>
        </a:graphic>
      </p:graphicFrame>
      <p:graphicFrame>
        <p:nvGraphicFramePr>
          <p:cNvPr id="15376" name="Object 9"/>
          <p:cNvGraphicFramePr>
            <a:graphicFrameLocks noChangeAspect="1"/>
          </p:cNvGraphicFramePr>
          <p:nvPr/>
        </p:nvGraphicFramePr>
        <p:xfrm>
          <a:off x="5811840" y="5396247"/>
          <a:ext cx="253440" cy="184339"/>
        </p:xfrm>
        <a:graphic>
          <a:graphicData uri="http://schemas.openxmlformats.org/presentationml/2006/ole">
            <p:oleObj spid="_x0000_s143376" name="Equação" r:id="rId18" imgW="279360" imgH="2030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Propriedades básicas dos sistemas realimentados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5016047"/>
          </a:xfrm>
        </p:spPr>
        <p:txBody>
          <a:bodyPr>
            <a:normAutofit/>
          </a:bodyPr>
          <a:lstStyle/>
          <a:p>
            <a:pPr marL="391686" indent="-293764">
              <a:lnSpc>
                <a:spcPct val="150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000" dirty="0" smtClean="0"/>
              <a:t>Rastreamento</a:t>
            </a:r>
          </a:p>
          <a:p>
            <a:pPr marL="391686" indent="-293764">
              <a:lnSpc>
                <a:spcPct val="150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000" dirty="0" smtClean="0"/>
              <a:t>Rejeição de perturbações</a:t>
            </a:r>
          </a:p>
          <a:p>
            <a:pPr marL="391686" indent="-293764">
              <a:lnSpc>
                <a:spcPct val="150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000" dirty="0" smtClean="0"/>
              <a:t>Sensibilidade ao ruído</a:t>
            </a:r>
          </a:p>
          <a:p>
            <a:pPr marL="391686" indent="-293764">
              <a:lnSpc>
                <a:spcPct val="150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000" dirty="0" smtClean="0"/>
              <a:t>Sensibilidade paramétrica</a:t>
            </a:r>
          </a:p>
          <a:p>
            <a:pPr marL="391686" indent="-293764">
              <a:lnSpc>
                <a:spcPct val="150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000" dirty="0" smtClean="0"/>
              <a:t>Erro em regime permanente</a:t>
            </a:r>
          </a:p>
          <a:p>
            <a:pPr marL="391686" indent="-293764">
              <a:lnSpc>
                <a:spcPct val="150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000" dirty="0" smtClean="0"/>
              <a:t>Tipos de sistemas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Rastreamento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Capacidade do sistema de controle de seguir uma referência.</a:t>
            </a:r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</p:txBody>
      </p:sp>
      <p:graphicFrame>
        <p:nvGraphicFramePr>
          <p:cNvPr id="129027" name="Object 3"/>
          <p:cNvGraphicFramePr>
            <a:graphicFrameLocks noChangeAspect="1"/>
          </p:cNvGraphicFramePr>
          <p:nvPr/>
        </p:nvGraphicFramePr>
        <p:xfrm>
          <a:off x="3706813" y="2643188"/>
          <a:ext cx="1730375" cy="493712"/>
        </p:xfrm>
        <a:graphic>
          <a:graphicData uri="http://schemas.openxmlformats.org/presentationml/2006/ole">
            <p:oleObj spid="_x0000_s129027" name="Equação" r:id="rId4" imgW="1244520" imgH="35532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Rastreamento</a:t>
            </a: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895074"/>
          </a:xfrm>
        </p:spPr>
        <p:txBody>
          <a:bodyPr/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Capacidade do sistema de controle de seguir uma referência.</a:t>
            </a:r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O erro entre a referência e a saída do sistema deve ser pequeno.</a:t>
            </a:r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3706181" y="2643182"/>
          <a:ext cx="1731639" cy="493711"/>
        </p:xfrm>
        <a:graphic>
          <a:graphicData uri="http://schemas.openxmlformats.org/presentationml/2006/ole">
            <p:oleObj spid="_x0000_s132098" name="Equação" r:id="rId4" imgW="1244520" imgH="355320" progId="Equation.3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3411537" y="4643446"/>
          <a:ext cx="2465338" cy="928694"/>
        </p:xfrm>
        <a:graphic>
          <a:graphicData uri="http://schemas.openxmlformats.org/presentationml/2006/ole">
            <p:oleObj spid="_x0000_s132099" name="Equação" r:id="rId5" imgW="2057400" imgH="774360" progId="Equation.3">
              <p:embed/>
            </p:oleObj>
          </a:graphicData>
        </a:graphic>
      </p:graphicFrame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3906838" y="5835650"/>
          <a:ext cx="1309040" cy="379432"/>
        </p:xfrm>
        <a:graphic>
          <a:graphicData uri="http://schemas.openxmlformats.org/presentationml/2006/ole">
            <p:oleObj spid="_x0000_s132100" name="Equação" r:id="rId6" imgW="965160" imgH="27936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Rejeição de perturbações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Deseja-se minimizar a função de sensibilidade à perturbação:</a:t>
            </a:r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sz="2500" i="1" dirty="0" smtClean="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2913120" y="2976793"/>
          <a:ext cx="2740320" cy="810805"/>
        </p:xfrm>
        <a:graphic>
          <a:graphicData uri="http://schemas.openxmlformats.org/presentationml/2006/ole">
            <p:oleObj spid="_x0000_s133122" r:id="rId4" imgW="3021120" imgH="89388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Rejeição de perturbações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Deseja-se minimizar a função de sensibilidade à perturbação:</a:t>
            </a:r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sz="2500" i="1" dirty="0" smtClean="0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913120" y="2976793"/>
          <a:ext cx="2740320" cy="810805"/>
        </p:xfrm>
        <a:graphic>
          <a:graphicData uri="http://schemas.openxmlformats.org/presentationml/2006/ole">
            <p:oleObj spid="_x0000_s134146" r:id="rId4" imgW="3021120" imgH="893880" progId="Equation.3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1281600" y="4121713"/>
          <a:ext cx="6577920" cy="794963"/>
        </p:xfrm>
        <a:graphic>
          <a:graphicData uri="http://schemas.openxmlformats.org/presentationml/2006/ole">
            <p:oleObj spid="_x0000_s134147" name="Equação" r:id="rId5" imgW="7251480" imgH="8762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Rejeição de perturbações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Deseja-se minimizar a função de sensibilidade à perturbação:</a:t>
            </a:r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lnSpc>
                <a:spcPct val="117000"/>
              </a:lnSpc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2500" i="1" dirty="0" smtClean="0"/>
              <a:t>Bom rastreamento →  boa rejeição a perturbações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2913120" y="2976793"/>
          <a:ext cx="2740320" cy="810805"/>
        </p:xfrm>
        <a:graphic>
          <a:graphicData uri="http://schemas.openxmlformats.org/presentationml/2006/ole">
            <p:oleObj spid="_x0000_s135170" r:id="rId4" imgW="3021120" imgH="893880" progId="Equation.3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1281600" y="4121713"/>
          <a:ext cx="6577920" cy="794963"/>
        </p:xfrm>
        <a:graphic>
          <a:graphicData uri="http://schemas.openxmlformats.org/presentationml/2006/ole">
            <p:oleObj spid="_x0000_s135171" name="Equação" r:id="rId5" imgW="7251480" imgH="8762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Sensibilidade ao ruído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>
            <a:normAutofit lnSpcReduction="10000"/>
          </a:bodyPr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Observa-se que o ruído afetará pouco a saída do sistema se a função de sensibilidade ao ruído for minimizada:</a:t>
            </a:r>
          </a:p>
          <a:p>
            <a:pPr marL="391686" indent="-293764"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sz="900" dirty="0" smtClean="0"/>
          </a:p>
          <a:p>
            <a:pPr marL="391686" indent="-293764"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Para isso, |DG| deve ser baixo.</a:t>
            </a:r>
          </a:p>
          <a:p>
            <a:pPr marL="391686" indent="-293764"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sz="900" dirty="0" smtClean="0"/>
          </a:p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Porém, vimos anteriormente que é desejável que  |DG| tenha um valor elevado.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2913120" y="3189699"/>
          <a:ext cx="2665440" cy="810805"/>
        </p:xfrm>
        <a:graphic>
          <a:graphicData uri="http://schemas.openxmlformats.org/presentationml/2006/ole">
            <p:oleObj spid="_x0000_s136194" r:id="rId4" imgW="2939040" imgH="89388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sz="3800" dirty="0" smtClean="0"/>
              <a:t>Sensibilidade ao ruído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/>
          <a:lstStyle/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Normalmente o ruído tem componentes importantes em altas frequências.</a:t>
            </a:r>
          </a:p>
          <a:p>
            <a:pPr marL="391686" indent="-293764">
              <a:buClr>
                <a:srgbClr val="000080"/>
              </a:buClr>
              <a:buSzPct val="45000"/>
              <a:buFont typeface="Wingdings" pitchFamily="-128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pt-BR" dirty="0" smtClean="0"/>
              <a:t>Logo, pode-se utilizar uma função DG com amplitudes elevadas em baixas frequências, e baixas amplitudes em altas frequências.</a:t>
            </a:r>
          </a:p>
          <a:p>
            <a:pPr marL="391686" indent="-293764"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sz="900" dirty="0" smtClean="0"/>
          </a:p>
          <a:p>
            <a:pPr marL="391686" indent="-293764">
              <a:buClr>
                <a:srgbClr val="00008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pt-BR" dirty="0" smtClean="0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2819521" y="4506233"/>
          <a:ext cx="2665440" cy="810805"/>
        </p:xfrm>
        <a:graphic>
          <a:graphicData uri="http://schemas.openxmlformats.org/presentationml/2006/ole">
            <p:oleObj spid="_x0000_s137218" r:id="rId4" imgW="2939040" imgH="89388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403</Words>
  <PresentationFormat>Apresentação na tela (4:3)</PresentationFormat>
  <Paragraphs>102</Paragraphs>
  <Slides>16</Slides>
  <Notes>15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Tema do Office</vt:lpstr>
      <vt:lpstr>Microsoft Equation 3.0</vt:lpstr>
      <vt:lpstr>Equação</vt:lpstr>
      <vt:lpstr>TE055</vt:lpstr>
      <vt:lpstr>Propriedades básicas dos sistemas realimentados</vt:lpstr>
      <vt:lpstr>Rastreamento</vt:lpstr>
      <vt:lpstr>Rastreamento</vt:lpstr>
      <vt:lpstr>Rejeição de perturbações</vt:lpstr>
      <vt:lpstr>Rejeição de perturbações</vt:lpstr>
      <vt:lpstr>Rejeição de perturbações</vt:lpstr>
      <vt:lpstr>Sensibilidade ao ruído</vt:lpstr>
      <vt:lpstr>Sensibilidade ao ruído</vt:lpstr>
      <vt:lpstr>Sensibilidade paramétrica</vt:lpstr>
      <vt:lpstr>Sensibilidade paramétrica</vt:lpstr>
      <vt:lpstr>Erro em regime permanente</vt:lpstr>
      <vt:lpstr>Erro em regime permanente</vt:lpstr>
      <vt:lpstr>Erro em regime permanente</vt:lpstr>
      <vt:lpstr>Erro em regime permanente</vt:lpstr>
      <vt:lpstr>Erro em regime permanente para sistemas com realimentação unitária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TE055</dc:title>
  <dc:creator>Juliana</dc:creator>
  <cp:lastModifiedBy>Juliana</cp:lastModifiedBy>
  <cp:revision>51</cp:revision>
  <dcterms:created xsi:type="dcterms:W3CDTF">2018-02-19T19:49:46Z</dcterms:created>
  <dcterms:modified xsi:type="dcterms:W3CDTF">2018-03-19T18:09:36Z</dcterms:modified>
</cp:coreProperties>
</file>